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102475" cy="102330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Montserrat ExtraBold" panose="020B0604020202020204" charset="0"/>
      <p:bold r:id="rId29"/>
      <p:boldItalic r:id="rId30"/>
    </p:embeddedFont>
    <p:embeddedFont>
      <p:font typeface="Montserrat Medium" panose="020B0604020202020204" charset="0"/>
      <p:regular r:id="rId31"/>
      <p:bold r:id="rId32"/>
      <p:italic r:id="rId33"/>
      <p:boldItalic r:id="rId34"/>
    </p:embeddedFont>
    <p:embeddedFont>
      <p:font typeface="Montserrat SemiBold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98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1eVrcT800Udtg3yWmB9Gk3SPy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5E86E3-0CA5-4001-9913-4A49B4553851}">
  <a:tblStyle styleId="{EE5E86E3-0CA5-4001-9913-4A49B455385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8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98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customschemas.google.com/relationships/presentationmetadata" Target="meta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7A710BB3-1F44-40CC-B61C-7F2DE2E27AE1}"/>
    <pc:docChg chg="custSel modSld">
      <pc:chgData name="Audes Feitosa" userId="92476b2894f26070" providerId="LiveId" clId="{7A710BB3-1F44-40CC-B61C-7F2DE2E27AE1}" dt="2021-03-29T15:33:25.879" v="16"/>
      <pc:docMkLst>
        <pc:docMk/>
      </pc:docMkLst>
      <pc:sldChg chg="modSp mod">
        <pc:chgData name="Audes Feitosa" userId="92476b2894f26070" providerId="LiveId" clId="{7A710BB3-1F44-40CC-B61C-7F2DE2E27AE1}" dt="2021-03-29T15:32:10.418" v="0" actId="14100"/>
        <pc:sldMkLst>
          <pc:docMk/>
          <pc:sldMk cId="0" sldId="258"/>
        </pc:sldMkLst>
        <pc:spChg chg="mod">
          <ac:chgData name="Audes Feitosa" userId="92476b2894f26070" providerId="LiveId" clId="{7A710BB3-1F44-40CC-B61C-7F2DE2E27AE1}" dt="2021-03-29T15:32:10.418" v="0" actId="14100"/>
          <ac:spMkLst>
            <pc:docMk/>
            <pc:sldMk cId="0" sldId="258"/>
            <ac:spMk id="72" creationId="{00000000-0000-0000-0000-000000000000}"/>
          </ac:spMkLst>
        </pc:spChg>
      </pc:sldChg>
      <pc:sldChg chg="addSp delSp modSp mod">
        <pc:chgData name="Audes Feitosa" userId="92476b2894f26070" providerId="LiveId" clId="{7A710BB3-1F44-40CC-B61C-7F2DE2E27AE1}" dt="2021-03-29T15:32:22.856" v="2"/>
        <pc:sldMkLst>
          <pc:docMk/>
          <pc:sldMk cId="0" sldId="260"/>
        </pc:sldMkLst>
        <pc:spChg chg="add mod">
          <ac:chgData name="Audes Feitosa" userId="92476b2894f26070" providerId="LiveId" clId="{7A710BB3-1F44-40CC-B61C-7F2DE2E27AE1}" dt="2021-03-29T15:32:22.856" v="2"/>
          <ac:spMkLst>
            <pc:docMk/>
            <pc:sldMk cId="0" sldId="260"/>
            <ac:spMk id="6" creationId="{6BAC9BB6-DE0C-4156-B00E-A7E6686C656A}"/>
          </ac:spMkLst>
        </pc:spChg>
        <pc:spChg chg="del">
          <ac:chgData name="Audes Feitosa" userId="92476b2894f26070" providerId="LiveId" clId="{7A710BB3-1F44-40CC-B61C-7F2DE2E27AE1}" dt="2021-03-29T15:32:21.833" v="1" actId="478"/>
          <ac:spMkLst>
            <pc:docMk/>
            <pc:sldMk cId="0" sldId="260"/>
            <ac:spMk id="94" creationId="{00000000-0000-0000-0000-000000000000}"/>
          </ac:spMkLst>
        </pc:spChg>
      </pc:sldChg>
      <pc:sldChg chg="addSp delSp modSp mod">
        <pc:chgData name="Audes Feitosa" userId="92476b2894f26070" providerId="LiveId" clId="{7A710BB3-1F44-40CC-B61C-7F2DE2E27AE1}" dt="2021-03-29T15:32:33.474" v="4"/>
        <pc:sldMkLst>
          <pc:docMk/>
          <pc:sldMk cId="0" sldId="261"/>
        </pc:sldMkLst>
        <pc:spChg chg="add mod">
          <ac:chgData name="Audes Feitosa" userId="92476b2894f26070" providerId="LiveId" clId="{7A710BB3-1F44-40CC-B61C-7F2DE2E27AE1}" dt="2021-03-29T15:32:33.474" v="4"/>
          <ac:spMkLst>
            <pc:docMk/>
            <pc:sldMk cId="0" sldId="261"/>
            <ac:spMk id="6" creationId="{68081035-607A-4512-9044-F79FA5ED0255}"/>
          </ac:spMkLst>
        </pc:spChg>
        <pc:spChg chg="del">
          <ac:chgData name="Audes Feitosa" userId="92476b2894f26070" providerId="LiveId" clId="{7A710BB3-1F44-40CC-B61C-7F2DE2E27AE1}" dt="2021-03-29T15:32:32.504" v="3" actId="478"/>
          <ac:spMkLst>
            <pc:docMk/>
            <pc:sldMk cId="0" sldId="261"/>
            <ac:spMk id="102" creationId="{00000000-0000-0000-0000-000000000000}"/>
          </ac:spMkLst>
        </pc:spChg>
      </pc:sldChg>
      <pc:sldChg chg="addSp delSp modSp mod">
        <pc:chgData name="Audes Feitosa" userId="92476b2894f26070" providerId="LiveId" clId="{7A710BB3-1F44-40CC-B61C-7F2DE2E27AE1}" dt="2021-03-29T15:32:51.285" v="6"/>
        <pc:sldMkLst>
          <pc:docMk/>
          <pc:sldMk cId="0" sldId="266"/>
        </pc:sldMkLst>
        <pc:spChg chg="add mod">
          <ac:chgData name="Audes Feitosa" userId="92476b2894f26070" providerId="LiveId" clId="{7A710BB3-1F44-40CC-B61C-7F2DE2E27AE1}" dt="2021-03-29T15:32:51.285" v="6"/>
          <ac:spMkLst>
            <pc:docMk/>
            <pc:sldMk cId="0" sldId="266"/>
            <ac:spMk id="9" creationId="{15B44FD5-8336-4467-AAB7-C2BA0626B01A}"/>
          </ac:spMkLst>
        </pc:spChg>
        <pc:spChg chg="del">
          <ac:chgData name="Audes Feitosa" userId="92476b2894f26070" providerId="LiveId" clId="{7A710BB3-1F44-40CC-B61C-7F2DE2E27AE1}" dt="2021-03-29T15:32:50.343" v="5" actId="478"/>
          <ac:spMkLst>
            <pc:docMk/>
            <pc:sldMk cId="0" sldId="266"/>
            <ac:spMk id="148" creationId="{00000000-0000-0000-0000-000000000000}"/>
          </ac:spMkLst>
        </pc:spChg>
      </pc:sldChg>
      <pc:sldChg chg="addSp delSp modSp mod">
        <pc:chgData name="Audes Feitosa" userId="92476b2894f26070" providerId="LiveId" clId="{7A710BB3-1F44-40CC-B61C-7F2DE2E27AE1}" dt="2021-03-29T15:33:00.506" v="8"/>
        <pc:sldMkLst>
          <pc:docMk/>
          <pc:sldMk cId="0" sldId="267"/>
        </pc:sldMkLst>
        <pc:spChg chg="add mod">
          <ac:chgData name="Audes Feitosa" userId="92476b2894f26070" providerId="LiveId" clId="{7A710BB3-1F44-40CC-B61C-7F2DE2E27AE1}" dt="2021-03-29T15:33:00.506" v="8"/>
          <ac:spMkLst>
            <pc:docMk/>
            <pc:sldMk cId="0" sldId="267"/>
            <ac:spMk id="10" creationId="{917C955F-26C0-40DF-909D-17A30D3A37AA}"/>
          </ac:spMkLst>
        </pc:spChg>
        <pc:spChg chg="del">
          <ac:chgData name="Audes Feitosa" userId="92476b2894f26070" providerId="LiveId" clId="{7A710BB3-1F44-40CC-B61C-7F2DE2E27AE1}" dt="2021-03-29T15:32:59.426" v="7" actId="478"/>
          <ac:spMkLst>
            <pc:docMk/>
            <pc:sldMk cId="0" sldId="267"/>
            <ac:spMk id="160" creationId="{00000000-0000-0000-0000-000000000000}"/>
          </ac:spMkLst>
        </pc:spChg>
      </pc:sldChg>
      <pc:sldChg chg="addSp delSp modSp mod">
        <pc:chgData name="Audes Feitosa" userId="92476b2894f26070" providerId="LiveId" clId="{7A710BB3-1F44-40CC-B61C-7F2DE2E27AE1}" dt="2021-03-29T15:33:06.558" v="10"/>
        <pc:sldMkLst>
          <pc:docMk/>
          <pc:sldMk cId="0" sldId="268"/>
        </pc:sldMkLst>
        <pc:spChg chg="add mod">
          <ac:chgData name="Audes Feitosa" userId="92476b2894f26070" providerId="LiveId" clId="{7A710BB3-1F44-40CC-B61C-7F2DE2E27AE1}" dt="2021-03-29T15:33:06.558" v="10"/>
          <ac:spMkLst>
            <pc:docMk/>
            <pc:sldMk cId="0" sldId="268"/>
            <ac:spMk id="10" creationId="{4046FF39-C6FC-4C2A-B33C-16217EE2E8FF}"/>
          </ac:spMkLst>
        </pc:spChg>
        <pc:spChg chg="del">
          <ac:chgData name="Audes Feitosa" userId="92476b2894f26070" providerId="LiveId" clId="{7A710BB3-1F44-40CC-B61C-7F2DE2E27AE1}" dt="2021-03-29T15:33:05.315" v="9" actId="478"/>
          <ac:spMkLst>
            <pc:docMk/>
            <pc:sldMk cId="0" sldId="268"/>
            <ac:spMk id="172" creationId="{00000000-0000-0000-0000-000000000000}"/>
          </ac:spMkLst>
        </pc:spChg>
      </pc:sldChg>
      <pc:sldChg chg="addSp delSp modSp mod">
        <pc:chgData name="Audes Feitosa" userId="92476b2894f26070" providerId="LiveId" clId="{7A710BB3-1F44-40CC-B61C-7F2DE2E27AE1}" dt="2021-03-29T15:33:12.825" v="12"/>
        <pc:sldMkLst>
          <pc:docMk/>
          <pc:sldMk cId="0" sldId="269"/>
        </pc:sldMkLst>
        <pc:spChg chg="add mod">
          <ac:chgData name="Audes Feitosa" userId="92476b2894f26070" providerId="LiveId" clId="{7A710BB3-1F44-40CC-B61C-7F2DE2E27AE1}" dt="2021-03-29T15:33:12.825" v="12"/>
          <ac:spMkLst>
            <pc:docMk/>
            <pc:sldMk cId="0" sldId="269"/>
            <ac:spMk id="9" creationId="{9A4EED19-6400-452F-999F-9F63522B46DE}"/>
          </ac:spMkLst>
        </pc:spChg>
        <pc:spChg chg="del">
          <ac:chgData name="Audes Feitosa" userId="92476b2894f26070" providerId="LiveId" clId="{7A710BB3-1F44-40CC-B61C-7F2DE2E27AE1}" dt="2021-03-29T15:33:11.730" v="11" actId="478"/>
          <ac:spMkLst>
            <pc:docMk/>
            <pc:sldMk cId="0" sldId="269"/>
            <ac:spMk id="183" creationId="{00000000-0000-0000-0000-000000000000}"/>
          </ac:spMkLst>
        </pc:spChg>
      </pc:sldChg>
      <pc:sldChg chg="addSp delSp modSp mod">
        <pc:chgData name="Audes Feitosa" userId="92476b2894f26070" providerId="LiveId" clId="{7A710BB3-1F44-40CC-B61C-7F2DE2E27AE1}" dt="2021-03-29T15:33:19.704" v="14"/>
        <pc:sldMkLst>
          <pc:docMk/>
          <pc:sldMk cId="0" sldId="270"/>
        </pc:sldMkLst>
        <pc:spChg chg="add mod">
          <ac:chgData name="Audes Feitosa" userId="92476b2894f26070" providerId="LiveId" clId="{7A710BB3-1F44-40CC-B61C-7F2DE2E27AE1}" dt="2021-03-29T15:33:19.704" v="14"/>
          <ac:spMkLst>
            <pc:docMk/>
            <pc:sldMk cId="0" sldId="270"/>
            <ac:spMk id="8" creationId="{6B6E8FF0-0888-4007-BADD-DD492886144C}"/>
          </ac:spMkLst>
        </pc:spChg>
        <pc:spChg chg="del">
          <ac:chgData name="Audes Feitosa" userId="92476b2894f26070" providerId="LiveId" clId="{7A710BB3-1F44-40CC-B61C-7F2DE2E27AE1}" dt="2021-03-29T15:33:18.513" v="13" actId="478"/>
          <ac:spMkLst>
            <pc:docMk/>
            <pc:sldMk cId="0" sldId="270"/>
            <ac:spMk id="193" creationId="{00000000-0000-0000-0000-000000000000}"/>
          </ac:spMkLst>
        </pc:spChg>
      </pc:sldChg>
      <pc:sldChg chg="addSp delSp modSp mod">
        <pc:chgData name="Audes Feitosa" userId="92476b2894f26070" providerId="LiveId" clId="{7A710BB3-1F44-40CC-B61C-7F2DE2E27AE1}" dt="2021-03-29T15:33:25.879" v="16"/>
        <pc:sldMkLst>
          <pc:docMk/>
          <pc:sldMk cId="0" sldId="271"/>
        </pc:sldMkLst>
        <pc:spChg chg="add mod">
          <ac:chgData name="Audes Feitosa" userId="92476b2894f26070" providerId="LiveId" clId="{7A710BB3-1F44-40CC-B61C-7F2DE2E27AE1}" dt="2021-03-29T15:33:25.879" v="16"/>
          <ac:spMkLst>
            <pc:docMk/>
            <pc:sldMk cId="0" sldId="271"/>
            <ac:spMk id="5" creationId="{2497312C-CF36-4E2A-8F6D-1590AC040468}"/>
          </ac:spMkLst>
        </pc:spChg>
        <pc:spChg chg="del">
          <ac:chgData name="Audes Feitosa" userId="92476b2894f26070" providerId="LiveId" clId="{7A710BB3-1F44-40CC-B61C-7F2DE2E27AE1}" dt="2021-03-29T15:33:24.744" v="15" actId="478"/>
          <ac:spMkLst>
            <pc:docMk/>
            <pc:sldMk cId="0" sldId="271"/>
            <ac:spMk id="20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45927657480317"/>
          <c:y val="4.6874997116449491E-2"/>
          <c:w val="0.60114406988188973"/>
          <c:h val="0.9017160493530973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rgbClr val="C8003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F-4CBC-8596-F9D9986F1AE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F-4CBC-8596-F9D9986F1AE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0EF-4CBC-8596-F9D9986F1AEC}"/>
              </c:ext>
            </c:extLst>
          </c:dPt>
          <c:dPt>
            <c:idx val="3"/>
            <c:bubble3D val="0"/>
            <c:spPr>
              <a:solidFill>
                <a:srgbClr val="FF4B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0EF-4CBC-8596-F9D9986F1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ExtraBold" panose="000009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Hipertensão Arterial</c:v>
                </c:pt>
                <c:pt idx="1">
                  <c:v>Acidente Vascular Encefálico</c:v>
                </c:pt>
                <c:pt idx="2">
                  <c:v>Infarto Agudo do Miocárdio</c:v>
                </c:pt>
                <c:pt idx="3">
                  <c:v>Insuficiência Renal Crônica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0.1</c:v>
                </c:pt>
                <c:pt idx="1">
                  <c:v>0.22</c:v>
                </c:pt>
                <c:pt idx="2">
                  <c:v>0.39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F-4CBC-8596-F9D9986F1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0110287264766704E-3"/>
          <c:y val="0.38892388109474157"/>
          <c:w val="0.30619192595538613"/>
          <c:h val="0.26668330052391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/>
          <p:nvPr/>
        </p:nvSpPr>
        <p:spPr>
          <a:xfrm>
            <a:off x="-22225" y="3175"/>
            <a:ext cx="12236451" cy="6854825"/>
          </a:xfrm>
          <a:prstGeom prst="rect">
            <a:avLst/>
          </a:prstGeom>
          <a:gradFill>
            <a:gsLst>
              <a:gs pos="0">
                <a:schemeClr val="lt1"/>
              </a:gs>
              <a:gs pos="76000">
                <a:schemeClr val="lt1"/>
              </a:gs>
              <a:gs pos="100000">
                <a:srgbClr val="D8D8D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7;p20"/>
          <p:cNvSpPr/>
          <p:nvPr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20"/>
          <p:cNvSpPr/>
          <p:nvPr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20"/>
          <p:cNvSpPr/>
          <p:nvPr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06576" y="6251079"/>
            <a:ext cx="985299" cy="35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3029" y="6251079"/>
            <a:ext cx="710322" cy="33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4459" y="6252798"/>
            <a:ext cx="1431896" cy="36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9785" y="6214583"/>
            <a:ext cx="405575" cy="3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/>
          <p:nvPr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/>
          <p:nvPr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1625917" y="3188494"/>
            <a:ext cx="490855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Char char="–"/>
              <a:defRPr sz="2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Char char="•"/>
              <a:defRPr sz="2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Char char="–"/>
              <a:defRPr sz="2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Char char="»"/>
              <a:defRPr sz="2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/>
          <p:nvPr/>
        </p:nvSpPr>
        <p:spPr>
          <a:xfrm>
            <a:off x="-22225" y="3175"/>
            <a:ext cx="12236451" cy="6854825"/>
          </a:xfrm>
          <a:prstGeom prst="rect">
            <a:avLst/>
          </a:prstGeom>
          <a:gradFill>
            <a:gsLst>
              <a:gs pos="0">
                <a:schemeClr val="lt1"/>
              </a:gs>
              <a:gs pos="76000">
                <a:schemeClr val="lt1"/>
              </a:gs>
              <a:gs pos="100000">
                <a:srgbClr val="D8D8D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22"/>
          <p:cNvSpPr/>
          <p:nvPr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" name="Google Shape;3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06576" y="6251079"/>
            <a:ext cx="985299" cy="35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3029" y="6251079"/>
            <a:ext cx="710322" cy="33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4459" y="6252798"/>
            <a:ext cx="1431896" cy="36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9785" y="6214583"/>
            <a:ext cx="405575" cy="3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/>
          <p:nvPr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•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" name="Google Shape;43;p1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44" name="Google Shape;44;p1"/>
            <p:cNvCxnSpPr/>
            <p:nvPr/>
          </p:nvCxnSpPr>
          <p:spPr>
            <a:xfrm>
              <a:off x="2042" y="8952"/>
              <a:ext cx="2129" cy="14"/>
            </a:xfrm>
            <a:prstGeom prst="straightConnector1">
              <a:avLst/>
            </a:prstGeom>
            <a:noFill/>
            <a:ln w="539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1"/>
            <p:cNvCxnSpPr/>
            <p:nvPr/>
          </p:nvCxnSpPr>
          <p:spPr>
            <a:xfrm rot="10800000">
              <a:off x="2089" y="2061"/>
              <a:ext cx="0" cy="6914"/>
            </a:xfrm>
            <a:prstGeom prst="straightConnector1">
              <a:avLst/>
            </a:prstGeom>
            <a:noFill/>
            <a:ln w="539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1"/>
            <p:cNvCxnSpPr/>
            <p:nvPr/>
          </p:nvCxnSpPr>
          <p:spPr>
            <a:xfrm flipH="1">
              <a:off x="2089" y="2061"/>
              <a:ext cx="5584" cy="24"/>
            </a:xfrm>
            <a:prstGeom prst="straightConnector1">
              <a:avLst/>
            </a:prstGeom>
            <a:noFill/>
            <a:ln w="539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1"/>
            <p:cNvCxnSpPr/>
            <p:nvPr/>
          </p:nvCxnSpPr>
          <p:spPr>
            <a:xfrm rot="10800000">
              <a:off x="7650" y="2027"/>
              <a:ext cx="0" cy="6939"/>
            </a:xfrm>
            <a:prstGeom prst="straightConnector1">
              <a:avLst/>
            </a:prstGeom>
            <a:noFill/>
            <a:ln w="539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1"/>
            <p:cNvCxnSpPr/>
            <p:nvPr/>
          </p:nvCxnSpPr>
          <p:spPr>
            <a:xfrm>
              <a:off x="5567" y="8952"/>
              <a:ext cx="2129" cy="14"/>
            </a:xfrm>
            <a:prstGeom prst="straightConnector1">
              <a:avLst/>
            </a:prstGeom>
            <a:noFill/>
            <a:ln w="539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49" name="Google Shape;49;p1" descr="DHA SP LOGO-01"/>
          <p:cNvPicPr preferRelativeResize="0"/>
          <p:nvPr/>
        </p:nvPicPr>
        <p:blipFill rotWithShape="1">
          <a:blip r:embed="rId4">
            <a:alphaModFix/>
          </a:blip>
          <a:srcRect l="1592"/>
          <a:stretch/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25078" y="4042539"/>
            <a:ext cx="1328879" cy="4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44991" y="4034173"/>
            <a:ext cx="1027020" cy="48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3896" y="2852278"/>
            <a:ext cx="769210" cy="74967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1744462" y="2810283"/>
            <a:ext cx="5804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6262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DEFINIÇÃO, EPIDEMIOLOGIA E PREVENÇÃO PRIMÁRIA</a:t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1767070" y="3894005"/>
            <a:ext cx="498312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Coordenador: Paulo César Brandão Veiga Jardim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Coordenadora adjunta: Frida Liane Plavnik</a:t>
            </a:r>
            <a:endParaRPr sz="1100" b="0" i="0" u="none" strike="noStrike" cap="none">
              <a:solidFill>
                <a:srgbClr val="26262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Membros: Eduardo Augusto Fernandes Nilson, Evandro José Cesarino, Lucélia Batista Neves Cunha Magalhães</a:t>
            </a:r>
            <a:endParaRPr sz="1100" b="0" i="0" u="none" strike="noStrike" cap="none">
              <a:solidFill>
                <a:srgbClr val="26262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5;p1"/>
          <p:cNvSpPr txBox="1"/>
          <p:nvPr/>
        </p:nvSpPr>
        <p:spPr>
          <a:xfrm rot="-5400000">
            <a:off x="-919762" y="3266677"/>
            <a:ext cx="28751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CAPÍTULO </a:t>
            </a:r>
            <a:r>
              <a:rPr lang="pt-BR" sz="3200" b="0" i="0" u="none" strike="noStrike" cap="none">
                <a:solidFill>
                  <a:srgbClr val="C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/>
          </a:p>
        </p:txBody>
      </p:sp>
      <p:cxnSp>
        <p:nvCxnSpPr>
          <p:cNvPr id="56" name="Google Shape;56;p1"/>
          <p:cNvCxnSpPr/>
          <p:nvPr/>
        </p:nvCxnSpPr>
        <p:spPr>
          <a:xfrm>
            <a:off x="1461936" y="2524475"/>
            <a:ext cx="0" cy="23629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"/>
          <p:cNvSpPr txBox="1"/>
          <p:nvPr/>
        </p:nvSpPr>
        <p:spPr>
          <a:xfrm rot="-5400000">
            <a:off x="-537422" y="3228197"/>
            <a:ext cx="30321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5959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DIRETRIZES BRASILEIRAS </a:t>
            </a:r>
            <a:br>
              <a:rPr lang="pt-BR" sz="1400" b="0" i="0" u="none" strike="noStrike" cap="none">
                <a:solidFill>
                  <a:srgbClr val="5959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sz="1400" b="0" i="0" u="none" strike="noStrike" cap="none">
              <a:solidFill>
                <a:srgbClr val="5959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" name="Google Shape;58;p1"/>
          <p:cNvSpPr txBox="1"/>
          <p:nvPr/>
        </p:nvSpPr>
        <p:spPr>
          <a:xfrm rot="-5400000">
            <a:off x="-433854" y="3419023"/>
            <a:ext cx="290215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5" b="0" i="0" u="none" strike="noStrike" cap="none">
                <a:solidFill>
                  <a:srgbClr val="5959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 HIPERTENSÃO ARTERIAL 2020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0" descr="Brasil, País, Mapa, Geografia, Estrutura De Tópicos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6111051" y="520917"/>
            <a:ext cx="5822505" cy="57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0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PREVALÊNCIA</a:t>
            </a:r>
            <a:endParaRPr/>
          </a:p>
        </p:txBody>
      </p:sp>
      <p:sp>
        <p:nvSpPr>
          <p:cNvPr id="134" name="Google Shape;134;p10"/>
          <p:cNvSpPr txBox="1"/>
          <p:nvPr/>
        </p:nvSpPr>
        <p:spPr>
          <a:xfrm>
            <a:off x="2329492" y="1737767"/>
            <a:ext cx="747385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Prevalência de HA e IC 95% de acordo com três critérios utilizados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br>
              <a:rPr lang="pt-BR" sz="12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2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 – pressão arterial; HA – hipertensão arterial; PNS – Pesquisa Nacional de Saúde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180465" y="6079830"/>
            <a:ext cx="604158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Adaptado de Nilson EAF, et al. Rev. Panam Salud Publica. 2020;44:e32</a:t>
            </a:r>
            <a:endParaRPr/>
          </a:p>
        </p:txBody>
      </p:sp>
      <p:sp>
        <p:nvSpPr>
          <p:cNvPr id="136" name="Google Shape;136;p10"/>
          <p:cNvSpPr txBox="1"/>
          <p:nvPr/>
        </p:nvSpPr>
        <p:spPr>
          <a:xfrm>
            <a:off x="1350009" y="750890"/>
            <a:ext cx="7184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 HIPERTENSÃO ARTERIAL NO BRASIL</a:t>
            </a:r>
            <a:endParaRPr/>
          </a:p>
        </p:txBody>
      </p:sp>
      <p:graphicFrame>
        <p:nvGraphicFramePr>
          <p:cNvPr id="137" name="Google Shape;137;p10"/>
          <p:cNvGraphicFramePr/>
          <p:nvPr/>
        </p:nvGraphicFramePr>
        <p:xfrm>
          <a:off x="2031999" y="2540846"/>
          <a:ext cx="8128000" cy="2118400"/>
        </p:xfrm>
        <a:graphic>
          <a:graphicData uri="http://schemas.openxmlformats.org/drawingml/2006/table">
            <a:tbl>
              <a:tblPr firstRow="1" bandRow="1">
                <a:noFill/>
                <a:tableStyleId>{EE5E86E3-0CA5-4001-9913-4A49B4553851}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HA autorreferida (Vigitel)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PA medida </a:t>
                      </a:r>
                      <a:r>
                        <a:rPr lang="pt-BR" sz="1200" b="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≥</a:t>
                      </a:r>
                      <a:r>
                        <a:rPr lang="pt-BR" sz="120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140/90 mmHg </a:t>
                      </a:r>
                      <a:br>
                        <a:rPr lang="pt-BR" sz="120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</a:br>
                      <a:r>
                        <a:rPr lang="pt-BR" sz="120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(PNS, 2013)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PA medida </a:t>
                      </a:r>
                      <a:r>
                        <a:rPr lang="pt-BR" sz="1200" b="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≥ 140/90 mmHg e/ou uso de medicação anti-hipertensiva </a:t>
                      </a:r>
                      <a:br>
                        <a:rPr lang="pt-BR" sz="1200" b="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</a:br>
                      <a:r>
                        <a:rPr lang="pt-BR" sz="1200" b="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(PNS, 2013)</a:t>
                      </a:r>
                      <a:endParaRPr sz="1200" u="none">
                        <a:solidFill>
                          <a:srgbClr val="3F3F3F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TOTAL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21,4% (20,8-22,0)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22,8% (22,1-23,4)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32,3% (31,7-33,0)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Sexo Masculino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18,3 (17,5-19,1)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25,8 (24,8-26,7)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33,0 (32,1-34,0)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Sexo Feminino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2F2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24,2 (23,4-24,9)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2F2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20,0 (19,3-20,8)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2F2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31,7 (30,9-32,5)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2F2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PREVENÇÃO PRIMÁRIA</a:t>
            </a: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415635" y="1357197"/>
            <a:ext cx="4941455" cy="2341562"/>
          </a:xfrm>
          <a:prstGeom prst="roundRect">
            <a:avLst>
              <a:gd name="adj" fmla="val 8383"/>
            </a:avLst>
          </a:prstGeom>
          <a:noFill/>
          <a:ln w="28575" cap="flat" cmpd="sng">
            <a:solidFill>
              <a:srgbClr val="C800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958590" y="1789314"/>
            <a:ext cx="385554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HIPERTENSÃO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fácil diagnóstico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Tratamento eficaz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Arsenal terapêutico eficiente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Poucos efeitos adversos</a:t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6834912" y="3053095"/>
            <a:ext cx="4941455" cy="2341562"/>
          </a:xfrm>
          <a:prstGeom prst="roundRect">
            <a:avLst>
              <a:gd name="adj" fmla="val 8383"/>
            </a:avLst>
          </a:prstGeom>
          <a:noFill/>
          <a:ln w="28575" cap="flat" cmpd="sng">
            <a:solidFill>
              <a:srgbClr val="C800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7354506" y="3623711"/>
            <a:ext cx="329609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APESAR DISTO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controle é pífio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Porque é assintomática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que dificulta a adesão</a:t>
            </a:r>
            <a:endParaRPr/>
          </a:p>
        </p:txBody>
      </p:sp>
      <p:sp>
        <p:nvSpPr>
          <p:cNvPr id="147" name="Google Shape;147;p11"/>
          <p:cNvSpPr/>
          <p:nvPr/>
        </p:nvSpPr>
        <p:spPr>
          <a:xfrm>
            <a:off x="1049300" y="2919820"/>
            <a:ext cx="6153033" cy="27071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4E08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72;p3">
            <a:extLst>
              <a:ext uri="{FF2B5EF4-FFF2-40B4-BE49-F238E27FC236}">
                <a16:creationId xmlns:a16="http://schemas.microsoft.com/office/drawing/2014/main" id="{15B44FD5-8336-4467-AAB7-C2BA0626B01A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PREVENÇÃO PRIMÁRIA</a:t>
            </a:r>
            <a:endParaRPr/>
          </a:p>
        </p:txBody>
      </p:sp>
      <p:sp>
        <p:nvSpPr>
          <p:cNvPr id="154" name="Google Shape;154;p12"/>
          <p:cNvSpPr/>
          <p:nvPr/>
        </p:nvSpPr>
        <p:spPr>
          <a:xfrm>
            <a:off x="2312631" y="1313880"/>
            <a:ext cx="7490720" cy="4577587"/>
          </a:xfrm>
          <a:prstGeom prst="roundRect">
            <a:avLst>
              <a:gd name="adj" fmla="val 8383"/>
            </a:avLst>
          </a:prstGeom>
          <a:noFill/>
          <a:ln w="28575" cap="flat" cmpd="sng">
            <a:solidFill>
              <a:srgbClr val="C800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2682526" y="1662277"/>
            <a:ext cx="6826947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NA EQUAÇÃO FINAL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 DESAFIO DO TRATAMENTO É MUITO ELEVADO,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PREVENÇÃO É A MELHOR OPÇÃO CUSTO/BENEFÍCIO.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ABORDAGEM ADEQUADA DOS FR PARA HA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DEVE SER O GRANDE FOCO DO SUS.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6001533" y="2054461"/>
            <a:ext cx="207443" cy="2667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80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6001533" y="2987154"/>
            <a:ext cx="207443" cy="2667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80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6001533" y="3995150"/>
            <a:ext cx="207443" cy="2667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80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6001533" y="4782812"/>
            <a:ext cx="207443" cy="2667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80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72;p3">
            <a:extLst>
              <a:ext uri="{FF2B5EF4-FFF2-40B4-BE49-F238E27FC236}">
                <a16:creationId xmlns:a16="http://schemas.microsoft.com/office/drawing/2014/main" id="{917C955F-26C0-40DF-909D-17A30D3A37AA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PREVENÇÃO PRIMÁRIA</a:t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1200723" y="2664437"/>
            <a:ext cx="4017819" cy="2341562"/>
          </a:xfrm>
          <a:prstGeom prst="roundRect">
            <a:avLst>
              <a:gd name="adj" fmla="val 8383"/>
            </a:avLst>
          </a:prstGeom>
          <a:noFill/>
          <a:ln w="28575" cap="flat" cmpd="sng">
            <a:solidFill>
              <a:srgbClr val="C800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1522006" y="2958055"/>
            <a:ext cx="247215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NE-I; GR-A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Controle do peso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Dieta saudável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Sódio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Potássio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Atividade Física</a:t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5512666" y="2664437"/>
            <a:ext cx="5526505" cy="2341562"/>
          </a:xfrm>
          <a:prstGeom prst="roundRect">
            <a:avLst>
              <a:gd name="adj" fmla="val 8383"/>
            </a:avLst>
          </a:prstGeom>
          <a:noFill/>
          <a:ln w="28575" cap="flat" cmpd="sng">
            <a:solidFill>
              <a:srgbClr val="C800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5842865" y="3096554"/>
            <a:ext cx="444384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Álcool – (NE IIA; GR – B)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Fat. Psicossociais (NE – IIB; GR – B)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Supl. Aliment. (NE - I a III; GR – A e B)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Tabagismo (NE – I; GR – A)*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Espiritualidade (NE I; GR – B)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5835357" y="5172631"/>
            <a:ext cx="39501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*Tabaco transcende à HA como RCV</a:t>
            </a:r>
            <a:endParaRPr/>
          </a:p>
        </p:txBody>
      </p:sp>
      <p:sp>
        <p:nvSpPr>
          <p:cNvPr id="171" name="Google Shape;171;p13"/>
          <p:cNvSpPr txBox="1"/>
          <p:nvPr/>
        </p:nvSpPr>
        <p:spPr>
          <a:xfrm>
            <a:off x="3097868" y="1724966"/>
            <a:ext cx="56978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Nível de Evidência – 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Grau de Recomendação - GR </a:t>
            </a:r>
            <a:endParaRPr/>
          </a:p>
        </p:txBody>
      </p:sp>
      <p:sp>
        <p:nvSpPr>
          <p:cNvPr id="10" name="Google Shape;72;p3">
            <a:extLst>
              <a:ext uri="{FF2B5EF4-FFF2-40B4-BE49-F238E27FC236}">
                <a16:creationId xmlns:a16="http://schemas.microsoft.com/office/drawing/2014/main" id="{4046FF39-C6FC-4C2A-B33C-16217EE2E8FF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PREVENÇÃO PRIMÁRIA</a:t>
            </a: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2312631" y="1286171"/>
            <a:ext cx="7490720" cy="4098629"/>
          </a:xfrm>
          <a:prstGeom prst="roundRect">
            <a:avLst>
              <a:gd name="adj" fmla="val 8383"/>
            </a:avLst>
          </a:prstGeom>
          <a:noFill/>
          <a:ln w="28575" cap="flat" cmpd="sng">
            <a:solidFill>
              <a:srgbClr val="C800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2682526" y="1754245"/>
            <a:ext cx="6826947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AS MUDANÇAS NO ESTILO DE VIDA (MEV)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SÃO DE DIFÍCIL IMPLEMENTAÇÃO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SOCIEDADE COMO UM TODO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DEVE PARTICIPAR DESTE ESFORÇO.</a:t>
            </a:r>
            <a:endParaRPr sz="20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5912798" y="2215547"/>
            <a:ext cx="290386" cy="3733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80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4"/>
          <p:cNvSpPr/>
          <p:nvPr/>
        </p:nvSpPr>
        <p:spPr>
          <a:xfrm>
            <a:off x="5912798" y="3190579"/>
            <a:ext cx="290386" cy="3733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80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4"/>
          <p:cNvSpPr/>
          <p:nvPr/>
        </p:nvSpPr>
        <p:spPr>
          <a:xfrm>
            <a:off x="5912798" y="4063951"/>
            <a:ext cx="290386" cy="3733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80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72;p3">
            <a:extLst>
              <a:ext uri="{FF2B5EF4-FFF2-40B4-BE49-F238E27FC236}">
                <a16:creationId xmlns:a16="http://schemas.microsoft.com/office/drawing/2014/main" id="{9A4EED19-6400-452F-999F-9F63522B46DE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PRINCIPAIS INTERVENÇÕES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2329492" y="1204056"/>
            <a:ext cx="747385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br>
              <a:rPr lang="pt-BR" sz="12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2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 – pressão arterial; HA – hipertensão arterial; PNS – Pesquisa Nacional de Saúde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1350009" y="750890"/>
            <a:ext cx="7184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QUE PREVINEM A HIPERTENSÃO ARTERIAL</a:t>
            </a:r>
            <a:endParaRPr/>
          </a:p>
        </p:txBody>
      </p:sp>
      <p:graphicFrame>
        <p:nvGraphicFramePr>
          <p:cNvPr id="191" name="Google Shape;191;p15"/>
          <p:cNvGraphicFramePr/>
          <p:nvPr/>
        </p:nvGraphicFramePr>
        <p:xfrm>
          <a:off x="367237" y="1470811"/>
          <a:ext cx="11048200" cy="4175850"/>
        </p:xfrm>
        <a:graphic>
          <a:graphicData uri="http://schemas.openxmlformats.org/drawingml/2006/table">
            <a:tbl>
              <a:tblPr firstRow="1" bandRow="1">
                <a:noFill/>
                <a:tableStyleId>{EE5E86E3-0CA5-4001-9913-4A49B4553851}</a:tableStyleId>
              </a:tblPr>
              <a:tblGrid>
                <a:gridCol w="27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Modalidade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Intervenção NF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Dose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solidFill>
                            <a:srgbClr val="3F3F3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Diferença da PAS obtida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Controle do Peso</a:t>
                      </a:r>
                      <a:endParaRPr/>
                    </a:p>
                  </a:txBody>
                  <a:tcPr marL="91450" marR="91450" marT="45725" marB="45725" anchor="ctr"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Peso/Gordura corpórea</a:t>
                      </a:r>
                      <a:endParaRPr/>
                    </a:p>
                  </a:txBody>
                  <a:tcPr marL="91450" marR="91450" marT="45725" marB="45725" anchor="ctr"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Alcançar peso ideal. Esperada diminuição de 1mmHg por cada quilo de peso perdido</a:t>
                      </a:r>
                      <a:endParaRPr/>
                    </a:p>
                  </a:txBody>
                  <a:tcPr marL="91450" marR="91450" marT="45725" marB="45725" anchor="ctr"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-2/3 mmHg</a:t>
                      </a:r>
                      <a:endParaRPr/>
                    </a:p>
                  </a:txBody>
                  <a:tcPr marL="91450" marR="91450" marT="45725" marB="45725" anchor="ctr"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Dieta saudável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Dieta tipo DASH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Dieta rica em frutas, vegetais, grãos e baixo teor de gordura. Redução da gordura saturada e trans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-3 mmHg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Redução da ingestão de sódio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Sódio na dieta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Ideal &lt; 2g ou pelo menos redução de 1,0g/dia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-2/3 mmHg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Aumento da ingestão de potássio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Potássio na dieta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3,5 a 5,0 g/dia em dieta rica em potássio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-2 mmHg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1" u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Aeróbia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90/150min caminhada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u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Atividade Física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 resistência dinâmica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50 a 80% de 1 RM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u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1" u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 resistência isométrica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 exercícios, 3 séries,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 repetições por série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-4 mmHg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Ingestão de álcool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Consumo de álcool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Para quem usa álcool</a:t>
                      </a:r>
                      <a:b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</a:b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Homens </a:t>
                      </a:r>
                      <a:r>
                        <a:rPr lang="pt-BR" sz="1100" b="0" i="0" u="none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≤</a:t>
                      </a: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2 drinques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Mulheres </a:t>
                      </a:r>
                      <a:r>
                        <a:rPr lang="pt-BR" sz="1100" b="0" i="0" u="none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≤ </a:t>
                      </a: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 drinque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-3 mmHg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u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2" name="Google Shape;192;p15"/>
          <p:cNvSpPr txBox="1"/>
          <p:nvPr/>
        </p:nvSpPr>
        <p:spPr>
          <a:xfrm>
            <a:off x="291463" y="5705577"/>
            <a:ext cx="1112398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NF: Não farmacológica; PAS: pressão arterial sistólica; RM: repetição máxima; mmHG: milímetros de mercúrio. Fonte: Adaptado de Carey et al., 2018</a:t>
            </a:r>
            <a:r>
              <a:rPr lang="pt-BR" sz="1100" b="0" i="0" u="none" strike="noStrike" cap="none" baseline="30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</a:t>
            </a:r>
            <a:endParaRPr/>
          </a:p>
        </p:txBody>
      </p:sp>
      <p:sp>
        <p:nvSpPr>
          <p:cNvPr id="8" name="Google Shape;72;p3">
            <a:extLst>
              <a:ext uri="{FF2B5EF4-FFF2-40B4-BE49-F238E27FC236}">
                <a16:creationId xmlns:a16="http://schemas.microsoft.com/office/drawing/2014/main" id="{6B6E8FF0-0888-4007-BADD-DD492886144C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MENSAGENS PRINCIPAIS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1311225" y="1468725"/>
            <a:ext cx="9971100" cy="44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65"/>
              <a:buFont typeface="Arial"/>
              <a:buChar char="•"/>
            </a:pPr>
            <a:r>
              <a:rPr lang="pt-BR" sz="19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 números que definem a HA são arbitrários e se caracterizam como valores em que os benefícios do tratamento (não medicamentoso e/ou medicamentoso) superam os riscos.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565"/>
              <a:buFont typeface="Arial"/>
              <a:buChar char="•"/>
            </a:pPr>
            <a:r>
              <a:rPr lang="pt-BR" sz="19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HA é uma condição multifatorial (genética, meio ambiente, hábitos de vida e fatores socioeconômicos). 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565"/>
              <a:buFont typeface="Arial"/>
              <a:buChar char="•"/>
            </a:pPr>
            <a:r>
              <a:rPr lang="pt-BR" sz="19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HA é um dos principais FRCV e renais. 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565"/>
              <a:buFont typeface="Arial"/>
              <a:buChar char="•"/>
            </a:pPr>
            <a:r>
              <a:rPr lang="pt-BR" sz="19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HA tem alta prevalência, é de fácil diagnóstico e possui tratamento adequado, mas é de difícil controle pela baixa adesão.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565"/>
              <a:buFont typeface="Arial"/>
              <a:buChar char="•"/>
            </a:pPr>
            <a:r>
              <a:rPr lang="pt-BR" sz="19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prevenção da HA é custo-efetiva e o melhor caminho para a diminuição da morbimortalidade CV. </a:t>
            </a:r>
            <a:endParaRPr sz="19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72;p3">
            <a:extLst>
              <a:ext uri="{FF2B5EF4-FFF2-40B4-BE49-F238E27FC236}">
                <a16:creationId xmlns:a16="http://schemas.microsoft.com/office/drawing/2014/main" id="{2497312C-CF36-4E2A-8F6D-1590AC040468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>
            <a:spLocks noGrp="1"/>
          </p:cNvSpPr>
          <p:nvPr>
            <p:ph type="body" idx="1"/>
          </p:nvPr>
        </p:nvSpPr>
        <p:spPr>
          <a:xfrm>
            <a:off x="1625917" y="3188494"/>
            <a:ext cx="490855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pt-BR"/>
              <a:t>TRANSIÇÃO / CAPÍTULO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"/>
          <p:cNvSpPr/>
          <p:nvPr/>
        </p:nvSpPr>
        <p:spPr>
          <a:xfrm>
            <a:off x="0" y="-97790"/>
            <a:ext cx="12342494" cy="6955790"/>
          </a:xfrm>
          <a:prstGeom prst="rect">
            <a:avLst/>
          </a:prstGeom>
          <a:solidFill>
            <a:srgbClr val="404040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OBRIGADO</a:t>
            </a:r>
            <a:endParaRPr sz="4400" b="0" i="0" u="none" strike="noStrike" cap="none">
              <a:solidFill>
                <a:srgbClr val="F61D2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3" name="Google Shape;213;p18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0977" y="2224968"/>
            <a:ext cx="2079365" cy="73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0187" y="2281253"/>
            <a:ext cx="1315677" cy="62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5923" y="1030411"/>
            <a:ext cx="3136495" cy="78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50795" y="876682"/>
            <a:ext cx="1034459" cy="100819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CONTATO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CONTATO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CONTATO 3</a:t>
            </a: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2" name="Google Shape;222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60402" y="6171396"/>
            <a:ext cx="432016" cy="432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DESENVOLVIDO POR </a:t>
            </a:r>
            <a:br>
              <a:rPr lang="pt-BR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VALUAR PRÓ_MARKETING</a:t>
            </a:r>
            <a:br>
              <a:rPr lang="pt-BR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www.valuar.com.br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DECLARAÇÃO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 CONFLITO DE INTERESSES</a:t>
            </a:r>
            <a:endParaRPr/>
          </a:p>
        </p:txBody>
      </p:sp>
      <p:sp>
        <p:nvSpPr>
          <p:cNvPr id="65" name="Google Shape;65;p2"/>
          <p:cNvSpPr txBox="1"/>
          <p:nvPr/>
        </p:nvSpPr>
        <p:spPr>
          <a:xfrm>
            <a:off x="1847273" y="1893793"/>
            <a:ext cx="83946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acordo com a Resolução 1595/2000 do Conselho Federal de Medicina e com a RDC 96/2008 da ANVISA, declaro: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4C4C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🗸</a:t>
            </a:r>
            <a:r>
              <a:rPr lang="pt-BR" sz="16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Palestrante de XXXXXX, XXXXXX, XXXXXX, XXXXXX, XXXXXXX e XXXXXXX.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4C4C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🗸</a:t>
            </a:r>
            <a:r>
              <a:rPr lang="pt-BR" sz="1600" b="0" i="0" u="none" strike="noStrike" cap="none">
                <a:solidFill>
                  <a:srgbClr val="4C4C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6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Consultor da 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 meus pré-requisitos para participar desta atividade são a autonomia do pensamento científico, a independência de opini</a:t>
            </a:r>
            <a:r>
              <a:rPr lang="pt-BR" sz="160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ão</a:t>
            </a:r>
            <a:r>
              <a:rPr lang="pt-BR" sz="16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 a liberdade de expressão.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Nome Sobrenome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CRM XXXXX</a:t>
            </a:r>
            <a:endParaRPr sz="16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/>
        </p:nvSpPr>
        <p:spPr>
          <a:xfrm>
            <a:off x="2029581" y="2252685"/>
            <a:ext cx="783438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Definida por níveis pressóricos, em que os benefícios do tratamento superam os riscos.</a:t>
            </a:r>
            <a:endParaRPr/>
          </a:p>
          <a:p>
            <a:pPr marL="34290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Condição multifatorial, que depende de fatores genéticos/epigenéticos, ambientais e sociais.</a:t>
            </a:r>
            <a:b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0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DEFINIÇÃO DE HIPERTENSÃO ARTERIAL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600363" y="2459504"/>
            <a:ext cx="408599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Determinantes genéticos/epigenéticos, ambientais e sociais interagem para elevar a PA em hipertensos e na população em geral. 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166282" y="6109223"/>
            <a:ext cx="415589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Carey RM, et. al. JACC. 2018; 72 (11): 1278-93.</a:t>
            </a:r>
            <a:endParaRPr/>
          </a:p>
        </p:txBody>
      </p:sp>
      <p:grpSp>
        <p:nvGrpSpPr>
          <p:cNvPr id="79" name="Google Shape;79;p4"/>
          <p:cNvGrpSpPr/>
          <p:nvPr/>
        </p:nvGrpSpPr>
        <p:grpSpPr>
          <a:xfrm>
            <a:off x="5040707" y="493072"/>
            <a:ext cx="6754497" cy="4957900"/>
            <a:chOff x="0" y="64456"/>
            <a:chExt cx="6754497" cy="4957900"/>
          </a:xfrm>
        </p:grpSpPr>
        <p:sp>
          <p:nvSpPr>
            <p:cNvPr id="80" name="Google Shape;80;p4"/>
            <p:cNvSpPr/>
            <p:nvPr/>
          </p:nvSpPr>
          <p:spPr>
            <a:xfrm>
              <a:off x="1465027" y="64456"/>
              <a:ext cx="3870618" cy="2718257"/>
            </a:xfrm>
            <a:prstGeom prst="ellipse">
              <a:avLst/>
            </a:prstGeom>
            <a:solidFill>
              <a:srgbClr val="F2DADA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 txBox="1"/>
            <p:nvPr/>
          </p:nvSpPr>
          <p:spPr>
            <a:xfrm>
              <a:off x="1981109" y="540151"/>
              <a:ext cx="2838453" cy="1223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Determinantes sociais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Riqueza e Renda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Educação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Ocupação/Emprego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Acesso ao sistema de saúde</a:t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2669002" y="2011597"/>
              <a:ext cx="4085495" cy="3010759"/>
            </a:xfrm>
            <a:prstGeom prst="ellipse">
              <a:avLst/>
            </a:prstGeom>
            <a:solidFill>
              <a:srgbClr val="F2DADA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 txBox="1"/>
            <p:nvPr/>
          </p:nvSpPr>
          <p:spPr>
            <a:xfrm>
              <a:off x="3918482" y="2789376"/>
              <a:ext cx="2451297" cy="1655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Genética/epigenética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Múltiplos alelos com poucos efeitos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Interação gene/gene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Mecanismos epigenéticos</a:t>
              </a:r>
              <a:endParaRPr sz="15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Programação fetal</a:t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0" y="2011364"/>
              <a:ext cx="4077881" cy="3010992"/>
            </a:xfrm>
            <a:prstGeom prst="ellipse">
              <a:avLst/>
            </a:prstGeom>
            <a:solidFill>
              <a:srgbClr val="F2DADA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 txBox="1"/>
            <p:nvPr/>
          </p:nvSpPr>
          <p:spPr>
            <a:xfrm>
              <a:off x="384000" y="2789203"/>
              <a:ext cx="2446728" cy="1656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Ambiente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Dieta não saudável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↑</a:t>
              </a: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sódio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     </a:t>
              </a:r>
              <a:r>
                <a:rPr lang="pt-BR" sz="20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↑</a:t>
              </a: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potássio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 sedentarismo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3F3F3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- sobrepeso/obesidade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86" name="Google Shape;86;p4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HIPERTENSÃO ARTERIAL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/>
        </p:nvSpPr>
        <p:spPr>
          <a:xfrm>
            <a:off x="2029581" y="2327496"/>
            <a:ext cx="783438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Frequentemente assintomática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Costuma evoluir com alterações estruturais e/ou funcionais em órgãos  alvo (coração, cérebro, rins e vasos);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Principal FR modificável - associação independente, linear e contínua para DCV, DRC e morte prematura</a:t>
            </a:r>
            <a:endParaRPr sz="20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IMPACTO DA HA</a:t>
            </a:r>
            <a:endParaRPr/>
          </a:p>
        </p:txBody>
      </p:sp>
      <p:sp>
        <p:nvSpPr>
          <p:cNvPr id="93" name="Google Shape;93;p5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NAS DOENÇAS CARDIOVASCULARES</a:t>
            </a:r>
            <a:endParaRPr/>
          </a:p>
        </p:txBody>
      </p:sp>
      <p:sp>
        <p:nvSpPr>
          <p:cNvPr id="6" name="Google Shape;72;p3">
            <a:extLst>
              <a:ext uri="{FF2B5EF4-FFF2-40B4-BE49-F238E27FC236}">
                <a16:creationId xmlns:a16="http://schemas.microsoft.com/office/drawing/2014/main" id="{6BAC9BB6-DE0C-4156-B00E-A7E6686C656A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FATORES DE RISCO</a:t>
            </a:r>
            <a:endParaRPr/>
          </a:p>
        </p:txBody>
      </p:sp>
      <p:sp>
        <p:nvSpPr>
          <p:cNvPr id="100" name="Google Shape;100;p6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PARA HIPERTENSÃO ARTERIAL</a:t>
            </a:r>
            <a:endParaRPr/>
          </a:p>
        </p:txBody>
      </p:sp>
      <p:sp>
        <p:nvSpPr>
          <p:cNvPr id="101" name="Google Shape;101;p6"/>
          <p:cNvSpPr txBox="1"/>
          <p:nvPr/>
        </p:nvSpPr>
        <p:spPr>
          <a:xfrm>
            <a:off x="2029581" y="2322953"/>
            <a:ext cx="7834388" cy="263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Genética -  Idade - Sexo – Etnia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Sobrepeso/Obesidade - Ingestão de Sódio e Potássio - Sedentarismo – Álcool - Fatores Socioeconômicos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Outros Fatores de Risco Relacionados com a Elevação da PA (alguns medicamentos – drogas ilícitas)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Apneia Obstrutiva do Sono (AOS).</a:t>
            </a:r>
            <a:endParaRPr sz="20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Google Shape;72;p3">
            <a:extLst>
              <a:ext uri="{FF2B5EF4-FFF2-40B4-BE49-F238E27FC236}">
                <a16:creationId xmlns:a16="http://schemas.microsoft.com/office/drawing/2014/main" id="{68081035-607A-4512-9044-F79FA5ED0255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DADOS EPIDEMIOLÓGICOS GLOBAIS</a:t>
            </a:r>
            <a:endParaRPr/>
          </a:p>
        </p:txBody>
      </p:sp>
      <p:sp>
        <p:nvSpPr>
          <p:cNvPr id="108" name="Google Shape;108;p7"/>
          <p:cNvSpPr txBox="1"/>
          <p:nvPr/>
        </p:nvSpPr>
        <p:spPr>
          <a:xfrm>
            <a:off x="4025414" y="1813775"/>
            <a:ext cx="7473859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3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Brasil – 2017 (Datasus)  - </a:t>
            </a: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1.312.663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óbitos; </a:t>
            </a: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27,3%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por DCV.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3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 associada a: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</a:t>
            </a: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45%</a:t>
            </a:r>
            <a:r>
              <a:rPr lang="pt-BR" sz="1800" b="1" i="0" u="none" strike="noStrike" cap="none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das mortes cardíacas: DAC e IC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</a:t>
            </a: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51,0%</a:t>
            </a:r>
            <a:r>
              <a:rPr lang="pt-BR" sz="1800" b="1" i="0" u="none" strike="noStrike" cap="none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das mortes DCbV</a:t>
            </a:r>
            <a:endParaRPr sz="1800" b="1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</a:t>
            </a: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13% 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mortes diretamente ligadas a HA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3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 mata mais por suas lesões nos órgãos-alvo</a:t>
            </a:r>
            <a:endParaRPr/>
          </a:p>
        </p:txBody>
      </p:sp>
      <p:sp>
        <p:nvSpPr>
          <p:cNvPr id="109" name="Google Shape;109;p7"/>
          <p:cNvSpPr txBox="1"/>
          <p:nvPr/>
        </p:nvSpPr>
        <p:spPr>
          <a:xfrm>
            <a:off x="144999" y="6162725"/>
            <a:ext cx="5892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Lancet. 2017;390(10100):1151-210.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http://tabnet.datasus.gov.br/cgi/tabcgi.exe?sim/cnv/ obt10uf.def/2017-CID 10-Capitulos I00-I99; http://tabnet.datasus.gov.br/cgi/tabcgi.exe?ibge/cnv/poptuf.def.</a:t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 rot="1076198">
            <a:off x="357049" y="2112590"/>
            <a:ext cx="2992066" cy="3002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360025" y="2866546"/>
            <a:ext cx="297224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DCV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Principal causa de morte, hospitalizações e atendimentos ambulatoriais em todo o mundo</a:t>
            </a:r>
            <a:endParaRPr sz="14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PERCENTUAL DE ÓBITOS</a:t>
            </a:r>
            <a:endParaRPr/>
          </a:p>
        </p:txBody>
      </p:sp>
      <p:sp>
        <p:nvSpPr>
          <p:cNvPr id="117" name="Google Shape;117;p8"/>
          <p:cNvSpPr txBox="1"/>
          <p:nvPr/>
        </p:nvSpPr>
        <p:spPr>
          <a:xfrm>
            <a:off x="93598" y="6169825"/>
            <a:ext cx="6066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http://tabnet.datasus.gov.br/cgi/tabcgi.exe?sim/cnv/ obt10uf.def/2017-CID 10-Capitulos I00-I99;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http://tabnet.datasus.gov. br/cgi/tabcgi.exe?ibge/cnv/poptuf.def. </a:t>
            </a:r>
            <a:endParaRPr/>
          </a:p>
        </p:txBody>
      </p:sp>
      <p:sp>
        <p:nvSpPr>
          <p:cNvPr id="118" name="Google Shape;118;p8"/>
          <p:cNvSpPr txBox="1"/>
          <p:nvPr/>
        </p:nvSpPr>
        <p:spPr>
          <a:xfrm>
            <a:off x="1350009" y="750890"/>
            <a:ext cx="7184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por HA, IAM, AVE e IRC (Brasil, 2000) </a:t>
            </a:r>
            <a:endParaRPr/>
          </a:p>
        </p:txBody>
      </p:sp>
      <p:graphicFrame>
        <p:nvGraphicFramePr>
          <p:cNvPr id="119" name="Google Shape;119;p8"/>
          <p:cNvGraphicFramePr/>
          <p:nvPr/>
        </p:nvGraphicFramePr>
        <p:xfrm>
          <a:off x="2646389" y="587338"/>
          <a:ext cx="9511800" cy="541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DADOS EPIDEMIOLÓGICOS GLOBAIS</a:t>
            </a:r>
            <a:endParaRPr/>
          </a:p>
        </p:txBody>
      </p:sp>
      <p:sp>
        <p:nvSpPr>
          <p:cNvPr id="125" name="Google Shape;125;p9"/>
          <p:cNvSpPr txBox="1"/>
          <p:nvPr/>
        </p:nvSpPr>
        <p:spPr>
          <a:xfrm>
            <a:off x="4025414" y="1813775"/>
            <a:ext cx="7473859" cy="31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Carga Global de Doenças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Elevação da PAS – principal FR e responsável por: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3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10,4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milhões de mortes e </a:t>
            </a: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218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milhões de DALYs*;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3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40,0% 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das mortes em DM;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3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14,0% 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 mortalidade materno-fetal na gravidez e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3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14,7% </a:t>
            </a:r>
            <a: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 total de DALYs* para a DRC.</a:t>
            </a:r>
            <a:br>
              <a:rPr lang="pt-BR" sz="1800" b="1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6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* DALYs* (anos  saudáveis perdidos)</a:t>
            </a: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91774" y="6015500"/>
            <a:ext cx="6143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Lancet. 2017;390(10100):1151-210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http:// tabnet.datasus.gov.br/cgi/tabcgi.exe?sih/cnv/nruf.def/2008-2018/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CID 10-Capitulos I00 I99; http://tabnet.datasus.gov.br/cgi/tabcgi.exe?ibge/ cnv/poptuf.def</a:t>
            </a:r>
            <a:endParaRPr/>
          </a:p>
        </p:txBody>
      </p:sp>
      <p:sp>
        <p:nvSpPr>
          <p:cNvPr id="127" name="Google Shape;127;p9"/>
          <p:cNvSpPr/>
          <p:nvPr/>
        </p:nvSpPr>
        <p:spPr>
          <a:xfrm rot="1076198">
            <a:off x="357049" y="2112590"/>
            <a:ext cx="2992066" cy="3002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Widescreen</PresentationFormat>
  <Paragraphs>212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Montserrat</vt:lpstr>
      <vt:lpstr>Calibri</vt:lpstr>
      <vt:lpstr>Montserrat SemiBold</vt:lpstr>
      <vt:lpstr>Montserrat Medium</vt:lpstr>
      <vt:lpstr>Arial</vt:lpstr>
      <vt:lpstr>Montserrat ExtraBold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</cp:revision>
  <dcterms:created xsi:type="dcterms:W3CDTF">2021-03-09T16:10:00Z</dcterms:created>
  <dcterms:modified xsi:type="dcterms:W3CDTF">2021-03-29T15:34:26Z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